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7" r:id="rId26"/>
    <p:sldId id="273" r:id="rId27"/>
    <p:sldId id="274" r:id="rId28"/>
    <p:sldId id="275" r:id="rId29"/>
    <p:sldId id="276" r:id="rId30"/>
    <p:sldId id="278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5EE8-9201-4D1A-B44A-20E5590882B4}" type="datetimeFigureOut">
              <a:rPr lang="hr-HR" smtClean="0"/>
              <a:t>7.6.2018.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0E22-1043-4591-99AF-C9C56FC30782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30163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 dirty="0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5EE8-9201-4D1A-B44A-20E5590882B4}" type="datetimeFigureOut">
              <a:rPr lang="hr-HR" smtClean="0"/>
              <a:t>7.6.2018.</a:t>
            </a:fld>
            <a:endParaRPr lang="hr-H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0E22-1043-4591-99AF-C9C56FC30782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71743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5EE8-9201-4D1A-B44A-20E5590882B4}" type="datetimeFigureOut">
              <a:rPr lang="hr-HR" smtClean="0"/>
              <a:t>7.6.2018.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0E22-1043-4591-99AF-C9C56FC30782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49810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r-HR"/>
              <a:t>Uredite stilove teksta matrice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5EE8-9201-4D1A-B44A-20E5590882B4}" type="datetimeFigureOut">
              <a:rPr lang="hr-HR" smtClean="0"/>
              <a:t>7.6.2018.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0E22-1043-4591-99AF-C9C56FC30782}" type="slidenum">
              <a:rPr lang="hr-HR" smtClean="0"/>
              <a:t>‹#›</a:t>
            </a:fld>
            <a:endParaRPr lang="hr-HR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0168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5EE8-9201-4D1A-B44A-20E5590882B4}" type="datetimeFigureOut">
              <a:rPr lang="hr-HR" smtClean="0"/>
              <a:t>7.6.2018.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0E22-1043-4591-99AF-C9C56FC30782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42956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5EE8-9201-4D1A-B44A-20E5590882B4}" type="datetimeFigureOut">
              <a:rPr lang="hr-HR" smtClean="0"/>
              <a:t>7.6.2018.</a:t>
            </a:fld>
            <a:endParaRPr lang="hr-HR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0E22-1043-4591-99AF-C9C56FC30782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67268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 sa slik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 dirty="0"/>
              <a:t>Kliknite ikonu da biste dodali  sliku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 dirty="0"/>
              <a:t>Kliknite ikonu da biste dodali  sliku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 dirty="0"/>
              <a:t>Kliknite ikonu da biste dodali  sliku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5EE8-9201-4D1A-B44A-20E5590882B4}" type="datetimeFigureOut">
              <a:rPr lang="hr-HR" smtClean="0"/>
              <a:t>7.6.2018.</a:t>
            </a:fld>
            <a:endParaRPr lang="hr-HR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0E22-1043-4591-99AF-C9C56FC30782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821902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5EE8-9201-4D1A-B44A-20E5590882B4}" type="datetimeFigureOut">
              <a:rPr lang="hr-HR" smtClean="0"/>
              <a:t>7.6.2018.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0E22-1043-4591-99AF-C9C56FC30782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85326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5EE8-9201-4D1A-B44A-20E5590882B4}" type="datetimeFigureOut">
              <a:rPr lang="hr-HR" smtClean="0"/>
              <a:t>7.6.2018.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0E22-1043-4591-99AF-C9C56FC30782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828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5EE8-9201-4D1A-B44A-20E5590882B4}" type="datetimeFigureOut">
              <a:rPr lang="hr-HR" smtClean="0"/>
              <a:t>7.6.2018.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0E22-1043-4591-99AF-C9C56FC30782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1510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5EE8-9201-4D1A-B44A-20E5590882B4}" type="datetimeFigureOut">
              <a:rPr lang="hr-HR" smtClean="0"/>
              <a:t>7.6.2018.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0E22-1043-4591-99AF-C9C56FC30782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22469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5EE8-9201-4D1A-B44A-20E5590882B4}" type="datetimeFigureOut">
              <a:rPr lang="hr-HR" smtClean="0"/>
              <a:t>7.6.2018.</a:t>
            </a:fld>
            <a:endParaRPr lang="hr-H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0E22-1043-4591-99AF-C9C56FC30782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73793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5EE8-9201-4D1A-B44A-20E5590882B4}" type="datetimeFigureOut">
              <a:rPr lang="hr-HR" smtClean="0"/>
              <a:t>7.6.2018.</a:t>
            </a:fld>
            <a:endParaRPr lang="hr-H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0E22-1043-4591-99AF-C9C56FC30782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37459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5EE8-9201-4D1A-B44A-20E5590882B4}" type="datetimeFigureOut">
              <a:rPr lang="hr-HR" smtClean="0"/>
              <a:t>7.6.2018.</a:t>
            </a:fld>
            <a:endParaRPr lang="hr-HR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0E22-1043-4591-99AF-C9C56FC30782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331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5EE8-9201-4D1A-B44A-20E5590882B4}" type="datetimeFigureOut">
              <a:rPr lang="hr-HR" smtClean="0"/>
              <a:t>7.6.2018.</a:t>
            </a:fld>
            <a:endParaRPr lang="hr-HR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0E22-1043-4591-99AF-C9C56FC30782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0948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5EE8-9201-4D1A-B44A-20E5590882B4}" type="datetimeFigureOut">
              <a:rPr lang="hr-HR" smtClean="0"/>
              <a:t>7.6.2018.</a:t>
            </a:fld>
            <a:endParaRPr lang="hr-HR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0E22-1043-4591-99AF-C9C56FC30782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570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 dirty="0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5EE8-9201-4D1A-B44A-20E5590882B4}" type="datetimeFigureOut">
              <a:rPr lang="hr-HR" smtClean="0"/>
              <a:t>7.6.2018.</a:t>
            </a:fld>
            <a:endParaRPr lang="hr-H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50E22-1043-4591-99AF-C9C56FC30782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2146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A815EE8-9201-4D1A-B44A-20E5590882B4}" type="datetimeFigureOut">
              <a:rPr lang="hr-HR" smtClean="0"/>
              <a:t>7.6.2018.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50E22-1043-4591-99AF-C9C56FC30782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574800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0A30852-9C3C-4FB0-98DA-56F4BF411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978017"/>
            <a:ext cx="8825658" cy="3329581"/>
          </a:xfrm>
        </p:spPr>
        <p:txBody>
          <a:bodyPr/>
          <a:lstStyle/>
          <a:p>
            <a:r>
              <a:rPr lang="hr-HR" dirty="0"/>
              <a:t>Završni rad</a:t>
            </a:r>
            <a:br>
              <a:rPr lang="hr-HR" dirty="0"/>
            </a:br>
            <a:r>
              <a:rPr lang="hr-HR" dirty="0"/>
              <a:t>Videoigra „ZR”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68984A20-18A9-4E0D-B92B-5C9203B462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Učenik: adam kolar					      Mentor: zlatko nadarević</a:t>
            </a:r>
          </a:p>
        </p:txBody>
      </p:sp>
    </p:spTree>
    <p:extLst>
      <p:ext uri="{BB962C8B-B14F-4D97-AF65-F5344CB8AC3E}">
        <p14:creationId xmlns:p14="http://schemas.microsoft.com/office/powerpoint/2010/main" val="3566922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92E1BAB-E5C9-45FB-8B67-8EC14650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ANIMATOR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24875AD-8678-40AC-AA20-94568A232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Sustav za izvođenje animacija</a:t>
            </a:r>
          </a:p>
          <a:p>
            <a:r>
              <a:rPr lang="hr-HR" sz="2400" dirty="0"/>
              <a:t>Animator je state machine, stanja su klipovi koji su povezani tranzicijama koje su uvjetovane parametrima animatora</a:t>
            </a:r>
          </a:p>
          <a:p>
            <a:endParaRPr lang="hr-HR" sz="2400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7875E870-6A0C-49E4-80FB-D542EC474053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4145" y="3430713"/>
            <a:ext cx="3183710" cy="29745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707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6E8C27D-93D7-4D8B-8509-ED60176AA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PARTICLE SYSTEM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B5282AD-C587-4389-98B3-F658ECD58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922374"/>
            <a:ext cx="6790728" cy="1242226"/>
          </a:xfrm>
        </p:spPr>
        <p:txBody>
          <a:bodyPr>
            <a:noAutofit/>
          </a:bodyPr>
          <a:lstStyle/>
          <a:p>
            <a:r>
              <a:rPr lang="hr-HR" sz="2400" dirty="0"/>
              <a:t>Efekti s česticama</a:t>
            </a:r>
          </a:p>
          <a:p>
            <a:r>
              <a:rPr lang="hr-HR" sz="2400" dirty="0"/>
              <a:t>Izrađeni su pomoću istoimene komponente</a:t>
            </a:r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8441660C-911C-4F8E-BF45-1206A89B95B4}"/>
              </a:ext>
            </a:extLst>
          </p:cNvPr>
          <p:cNvGrpSpPr/>
          <p:nvPr/>
        </p:nvGrpSpPr>
        <p:grpSpPr>
          <a:xfrm>
            <a:off x="1293010" y="3295144"/>
            <a:ext cx="5549415" cy="1885950"/>
            <a:chOff x="1293010" y="3295144"/>
            <a:chExt cx="5549415" cy="1885950"/>
          </a:xfrm>
        </p:grpSpPr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B4EE6E3-75F3-44FF-9F46-BE07FAC7B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3010" y="3295144"/>
              <a:ext cx="2588995" cy="18859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5" name="Slika 4">
              <a:extLst>
                <a:ext uri="{FF2B5EF4-FFF2-40B4-BE49-F238E27FC236}">
                  <a16:creationId xmlns:a16="http://schemas.microsoft.com/office/drawing/2014/main" id="{95768CCF-E2A3-4BAD-95AD-1D2F66576602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882005" y="3295144"/>
              <a:ext cx="2960420" cy="188595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</p:grpSp>
      <p:pic>
        <p:nvPicPr>
          <p:cNvPr id="7" name="Slika 6">
            <a:extLst>
              <a:ext uri="{FF2B5EF4-FFF2-40B4-BE49-F238E27FC236}">
                <a16:creationId xmlns:a16="http://schemas.microsoft.com/office/drawing/2014/main" id="{C40780C6-D90E-40E5-A705-0540F9C7B19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4040" y="1922374"/>
            <a:ext cx="2767967" cy="463148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1517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4196C3A-EEA8-4986-99FB-C81DE4AE9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LOGIČKA POVEZANOST KLASA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6571D290-F074-4A5D-ABD2-3AC15ADD37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155" y="1377592"/>
            <a:ext cx="6536634" cy="526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2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82E32B0-C292-4453-A0DF-A64524E7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KLASA Scene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4848B50-36B5-4723-A915-18B6710A1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Upravlja igrom</a:t>
            </a:r>
          </a:p>
          <a:p>
            <a:r>
              <a:rPr lang="hr-HR" sz="2400" dirty="0"/>
              <a:t>Kao komponenta dodijeljena je objektu SceneController</a:t>
            </a:r>
          </a:p>
        </p:txBody>
      </p:sp>
    </p:spTree>
    <p:extLst>
      <p:ext uri="{BB962C8B-B14F-4D97-AF65-F5344CB8AC3E}">
        <p14:creationId xmlns:p14="http://schemas.microsoft.com/office/powerpoint/2010/main" val="296033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EC7AFC2-4926-4536-BA1B-77297712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KLASA GameData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CEFCC1A-664D-48F3-BBF4-383705A19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Sadrži podatke i određene reference za lakše dohvaćanje tih podatka u kodu</a:t>
            </a:r>
          </a:p>
          <a:p>
            <a:r>
              <a:rPr lang="hr-HR" sz="2400" dirty="0"/>
              <a:t>Kao komponenta dodijeljena je objektu SceneController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994D313D-E3B4-4A30-97B5-414844F989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6450" y="3429000"/>
            <a:ext cx="2879100" cy="3200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7257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88184D5-A6F1-4E41-9D98-12B2D74E6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KLASA LevelLoader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1FFDA90-384D-4ABB-8AE7-605B931C5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Služi za učitavanje level-a, objekata, materijala, tekstura koji su „izvan” igre</a:t>
            </a:r>
          </a:p>
          <a:p>
            <a:r>
              <a:rPr lang="hr-HR" sz="2400" dirty="0"/>
              <a:t>Nije komponenta, već statička klasa</a:t>
            </a:r>
          </a:p>
        </p:txBody>
      </p:sp>
    </p:spTree>
    <p:extLst>
      <p:ext uri="{BB962C8B-B14F-4D97-AF65-F5344CB8AC3E}">
        <p14:creationId xmlns:p14="http://schemas.microsoft.com/office/powerpoint/2010/main" val="6459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3657073-74DC-4F3C-8F24-0140A695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KLASA GameEditor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593D661-ACAA-43EC-B785-E8F258F2A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Upravlja cijelim GameEditor-om</a:t>
            </a:r>
          </a:p>
          <a:p>
            <a:r>
              <a:rPr lang="hr-HR" dirty="0"/>
              <a:t>Kao komponenta dodijeljena je objektu SceneController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F79B41C8-B1D7-444C-9BC5-EF22618D22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4262" y="1323975"/>
            <a:ext cx="3463475" cy="528161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88FAB343-9EF1-4BE1-B07A-D4EE7ABC9B3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5855" y="2052918"/>
            <a:ext cx="8860287" cy="41954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443C3396-A3DB-4A29-B368-9A786FDC6DA1}"/>
              </a:ext>
            </a:extLst>
          </p:cNvPr>
          <p:cNvSpPr txBox="1"/>
          <p:nvPr/>
        </p:nvSpPr>
        <p:spPr>
          <a:xfrm>
            <a:off x="646111" y="1495675"/>
            <a:ext cx="4015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/>
              <a:t>Editor se sastoji od 8 dijelova:</a:t>
            </a:r>
          </a:p>
        </p:txBody>
      </p:sp>
    </p:spTree>
    <p:extLst>
      <p:ext uri="{BB962C8B-B14F-4D97-AF65-F5344CB8AC3E}">
        <p14:creationId xmlns:p14="http://schemas.microsoft.com/office/powerpoint/2010/main" val="37394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6D5B7B0-ABF3-4E26-9295-A2AC4639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KLASA GameEditor</a:t>
            </a: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3617D9B4-93F7-414D-9F3A-31F63D19DE03}"/>
              </a:ext>
            </a:extLst>
          </p:cNvPr>
          <p:cNvSpPr txBox="1"/>
          <p:nvPr/>
        </p:nvSpPr>
        <p:spPr>
          <a:xfrm>
            <a:off x="646111" y="1391583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/>
              <a:t>1. Hijerarhija objekata: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2C0AFEF3-7220-4604-AB5C-BDF7E19A69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9913" y="1391583"/>
            <a:ext cx="3952173" cy="509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1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6D5B7B0-ABF3-4E26-9295-A2AC4639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KLASA GameEditor</a:t>
            </a: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3617D9B4-93F7-414D-9F3A-31F63D19DE03}"/>
              </a:ext>
            </a:extLst>
          </p:cNvPr>
          <p:cNvSpPr txBox="1"/>
          <p:nvPr/>
        </p:nvSpPr>
        <p:spPr>
          <a:xfrm>
            <a:off x="646111" y="1391583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/>
              <a:t>2. Pregled Level-a: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41D612D0-A095-468B-978E-3669B349CD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611" y="2095500"/>
            <a:ext cx="6702736" cy="417288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5003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6D5B7B0-ABF3-4E26-9295-A2AC4639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KLASA GameEditor</a:t>
            </a: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3617D9B4-93F7-414D-9F3A-31F63D19DE03}"/>
              </a:ext>
            </a:extLst>
          </p:cNvPr>
          <p:cNvSpPr txBox="1"/>
          <p:nvPr/>
        </p:nvSpPr>
        <p:spPr>
          <a:xfrm>
            <a:off x="646111" y="1391583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/>
              <a:t>3. Postavke objekta: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2D487BCC-3B50-4174-BC2B-8FE34C0FEE15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2161" y="1853248"/>
            <a:ext cx="3527677" cy="45520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0490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677DCB3-C7C7-424E-8C32-32456D2F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KRATKI OPIS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11D2B1C-45F8-4E44-A380-8D79DEF9F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ZR je videoigra tipa 3D platformer</a:t>
            </a:r>
          </a:p>
          <a:p>
            <a:r>
              <a:rPr lang="hr-HR" sz="2400" dirty="0"/>
              <a:t>Sadrži 5 glavnih level-a uz jedan dodatni</a:t>
            </a:r>
          </a:p>
          <a:p>
            <a:r>
              <a:rPr lang="hr-HR" sz="2400" dirty="0"/>
              <a:t>Level Editor</a:t>
            </a:r>
          </a:p>
          <a:p>
            <a:r>
              <a:rPr lang="hr-HR" sz="2400" dirty="0"/>
              <a:t>Igra je „Modabilna” (Moddable/</a:t>
            </a:r>
            <a:r>
              <a:rPr lang="en-GB" sz="2400" dirty="0"/>
              <a:t>Hackable</a:t>
            </a:r>
            <a:r>
              <a:rPr lang="hr-HR" sz="2400" dirty="0"/>
              <a:t>)</a:t>
            </a:r>
          </a:p>
          <a:p>
            <a:endParaRPr lang="hr-HR" sz="2400" dirty="0"/>
          </a:p>
          <a:p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335414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6D5B7B0-ABF3-4E26-9295-A2AC4639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KLASA GameEditor</a:t>
            </a: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3617D9B4-93F7-414D-9F3A-31F63D19DE03}"/>
              </a:ext>
            </a:extLst>
          </p:cNvPr>
          <p:cNvSpPr txBox="1"/>
          <p:nvPr/>
        </p:nvSpPr>
        <p:spPr>
          <a:xfrm>
            <a:off x="646111" y="1391583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/>
              <a:t>4. Gumb za izlaz iz editor-a: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D3DB0DE6-473E-4292-9721-58209FEE4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3337" y="2005012"/>
            <a:ext cx="4505325" cy="28479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8234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6D5B7B0-ABF3-4E26-9295-A2AC4639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KLASA GameEditor</a:t>
            </a: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3617D9B4-93F7-414D-9F3A-31F63D19DE03}"/>
              </a:ext>
            </a:extLst>
          </p:cNvPr>
          <p:cNvSpPr txBox="1"/>
          <p:nvPr/>
        </p:nvSpPr>
        <p:spPr>
          <a:xfrm>
            <a:off x="646110" y="1391583"/>
            <a:ext cx="706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/>
              <a:t>5. Lista objekata koji se mogu dodati u scenu: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45F178D3-B173-41E0-9FD9-8D17F1C04E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3038" y="2005012"/>
            <a:ext cx="9272588" cy="28479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8364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6D5B7B0-ABF3-4E26-9295-A2AC4639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KLASA GameEditor</a:t>
            </a: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3617D9B4-93F7-414D-9F3A-31F63D19DE03}"/>
              </a:ext>
            </a:extLst>
          </p:cNvPr>
          <p:cNvSpPr txBox="1"/>
          <p:nvPr/>
        </p:nvSpPr>
        <p:spPr>
          <a:xfrm>
            <a:off x="646110" y="1391583"/>
            <a:ext cx="927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/>
              <a:t>6. 7. i 8. Gumbi za spremanje, učitavanje i postavke level-a: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4D71A196-418E-4E31-AC7C-E34FB2766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3812" y="1995487"/>
            <a:ext cx="4524375" cy="2867025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FA0CFF17-9E43-4D57-80E0-AF6E6706546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0061" y="2094567"/>
            <a:ext cx="3571875" cy="3371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52609AA8-3645-491B-A442-144F9262C3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297" y="1853248"/>
            <a:ext cx="5867401" cy="482674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672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BCF091E-3F20-435A-88C8-82D19BD71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600" dirty="0"/>
              <a:t>KLASE EditorObject, EditorHierarchyItem i EditorObjectItem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62BB40F-2877-451E-9859-BA0586801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10179881" cy="528658"/>
          </a:xfrm>
        </p:spPr>
        <p:txBody>
          <a:bodyPr>
            <a:noAutofit/>
          </a:bodyPr>
          <a:lstStyle/>
          <a:p>
            <a:r>
              <a:rPr lang="hr-HR" sz="2400" dirty="0"/>
              <a:t>EditorObject kao komponentu imaju svi objekti u level-u u editoru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6FD2F066-A2E9-4367-ABFC-EE2BB148D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5104" y="2581576"/>
            <a:ext cx="4486894" cy="70494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Rezervirano mjesto sadržaja 2">
            <a:extLst>
              <a:ext uri="{FF2B5EF4-FFF2-40B4-BE49-F238E27FC236}">
                <a16:creationId xmlns:a16="http://schemas.microsoft.com/office/drawing/2014/main" id="{593E2759-37B1-441E-8FE1-7921E67836C5}"/>
              </a:ext>
            </a:extLst>
          </p:cNvPr>
          <p:cNvSpPr txBox="1">
            <a:spLocks/>
          </p:cNvSpPr>
          <p:nvPr/>
        </p:nvSpPr>
        <p:spPr>
          <a:xfrm>
            <a:off x="1103311" y="3286524"/>
            <a:ext cx="10179881" cy="5286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hr-HR" sz="2400" dirty="0"/>
              <a:t>EditorHierarchyItem je komponenta na tekstnim objektima u hijerarhiji</a:t>
            </a:r>
          </a:p>
          <a:p>
            <a:endParaRPr lang="hr-HR" dirty="0"/>
          </a:p>
        </p:txBody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C2A19446-F1B4-43D9-862A-17B2509291BA}"/>
              </a:ext>
            </a:extLst>
          </p:cNvPr>
          <p:cNvGrpSpPr/>
          <p:nvPr/>
        </p:nvGrpSpPr>
        <p:grpSpPr>
          <a:xfrm>
            <a:off x="2113448" y="3855589"/>
            <a:ext cx="8227507" cy="867853"/>
            <a:chOff x="2113448" y="3855589"/>
            <a:chExt cx="8227507" cy="867853"/>
          </a:xfrm>
        </p:grpSpPr>
        <p:pic>
          <p:nvPicPr>
            <p:cNvPr id="6" name="Slika 5">
              <a:extLst>
                <a:ext uri="{FF2B5EF4-FFF2-40B4-BE49-F238E27FC236}">
                  <a16:creationId xmlns:a16="http://schemas.microsoft.com/office/drawing/2014/main" id="{500FFA4B-5B5A-4FBA-868B-7383C3CAA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3448" y="3855589"/>
              <a:ext cx="4079803" cy="86785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8" name="Slika 7">
              <a:extLst>
                <a:ext uri="{FF2B5EF4-FFF2-40B4-BE49-F238E27FC236}">
                  <a16:creationId xmlns:a16="http://schemas.microsoft.com/office/drawing/2014/main" id="{7CDE1723-D37D-483F-A51D-EE13235E0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61151" y="3855589"/>
              <a:ext cx="4079804" cy="86421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9" name="Rezervirano mjesto sadržaja 2">
            <a:extLst>
              <a:ext uri="{FF2B5EF4-FFF2-40B4-BE49-F238E27FC236}">
                <a16:creationId xmlns:a16="http://schemas.microsoft.com/office/drawing/2014/main" id="{712A2E2A-7FFD-4A37-BC0E-AB221CCA8B43}"/>
              </a:ext>
            </a:extLst>
          </p:cNvPr>
          <p:cNvSpPr txBox="1">
            <a:spLocks/>
          </p:cNvSpPr>
          <p:nvPr/>
        </p:nvSpPr>
        <p:spPr>
          <a:xfrm>
            <a:off x="1103311" y="4760206"/>
            <a:ext cx="10683223" cy="52865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hr-HR" sz="2400" dirty="0"/>
              <a:t>EditorObjectItem je klasa na UI objektima u listi objekata za njihovo dodavanje u level </a:t>
            </a:r>
          </a:p>
          <a:p>
            <a:endParaRPr lang="hr-HR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5A10971B-F2C0-4FA1-82C0-CC01F54BB752}"/>
              </a:ext>
            </a:extLst>
          </p:cNvPr>
          <p:cNvGrpSpPr/>
          <p:nvPr/>
        </p:nvGrpSpPr>
        <p:grpSpPr>
          <a:xfrm>
            <a:off x="2113448" y="5171929"/>
            <a:ext cx="5676012" cy="700617"/>
            <a:chOff x="2113448" y="5171929"/>
            <a:chExt cx="5676012" cy="700617"/>
          </a:xfrm>
        </p:grpSpPr>
        <p:pic>
          <p:nvPicPr>
            <p:cNvPr id="10" name="Slika 9">
              <a:extLst>
                <a:ext uri="{FF2B5EF4-FFF2-40B4-BE49-F238E27FC236}">
                  <a16:creationId xmlns:a16="http://schemas.microsoft.com/office/drawing/2014/main" id="{765E0BF0-3B5F-4386-BFD3-29675D27E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3448" y="5173890"/>
              <a:ext cx="4079803" cy="69865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2" name="Slika 11">
              <a:extLst>
                <a:ext uri="{FF2B5EF4-FFF2-40B4-BE49-F238E27FC236}">
                  <a16:creationId xmlns:a16="http://schemas.microsoft.com/office/drawing/2014/main" id="{8A494A53-0EF9-4865-9164-A38116717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1151" y="5171929"/>
              <a:ext cx="1528309" cy="69865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8950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06DC32E-E4C1-43CC-A688-73CAE514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KLASA Player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99EA952-3077-4008-BB6E-1A6E99107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Omogućuje korisniku da kontrolira objekt igrača, kao klasa je dodijeljena objektu Player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D0CFFBA8-ABB8-46A8-A679-6B11DBF3C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9345" y="2967907"/>
            <a:ext cx="2829320" cy="196242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B2B24B53-1CB7-42E7-9A53-C0D8426EEC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038" y="2967907"/>
            <a:ext cx="2829320" cy="369845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269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35B92FF-16C1-4410-B629-0BB9F2308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KLASA PlayerCamera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63CD03F-FEA5-42F4-9F8A-EF921564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lang="hr-HR" sz="2400" dirty="0"/>
              <a:t>Pridružena je objektu kamere u sceni te upravlja njome</a:t>
            </a:r>
          </a:p>
          <a:p>
            <a:r>
              <a:rPr lang="hr-HR" sz="2400" dirty="0"/>
              <a:t>Jedini izvor zvuka u igri</a:t>
            </a:r>
          </a:p>
          <a:p>
            <a:r>
              <a:rPr lang="hr-HR" sz="2400" dirty="0"/>
              <a:t>4 načina rada: Third Person, PointLookAt, Editor i Stand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123AC4E6-0369-404B-97D6-0C279AD80E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649" y="3429000"/>
            <a:ext cx="2647646" cy="294247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436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83C51BA-8A96-4DCD-8649-0419B0F5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460823"/>
            <a:ext cx="9404723" cy="1400530"/>
          </a:xfrm>
        </p:spPr>
        <p:txBody>
          <a:bodyPr/>
          <a:lstStyle/>
          <a:p>
            <a:r>
              <a:rPr lang="hr-HR" dirty="0"/>
              <a:t>KLASA AI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9B8CC64-B580-4463-89B4-517C5D51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Upravlja AI objektima koji su neprijatelji igraču</a:t>
            </a:r>
          </a:p>
          <a:p>
            <a:r>
              <a:rPr lang="hr-HR" sz="2400" dirty="0"/>
              <a:t>Po tipu AI objekt može biti Patroller, Attacker ili Shooter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E6507472-65F7-4C2E-BBFB-F49131F630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312" y="3429000"/>
            <a:ext cx="2710201" cy="204062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3A052A94-C8D2-4139-9A00-654197EE7A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291" y="3787683"/>
            <a:ext cx="3391383" cy="135138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44BCBA1B-54AC-4300-9D5D-1BA97D7A9C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087" y="3429000"/>
            <a:ext cx="2907048" cy="312285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3860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E2E981B-288A-4678-BA39-D5DADBEF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KLASA Ammo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9C82F34-FF1A-4C24-A442-8533CAC99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Klasa koji imaju objekti koji ispaljuju AI objekti tipa Shooter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08887038-EBF0-4C38-AE83-9A0AA04EE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260" y="2936340"/>
            <a:ext cx="1962424" cy="98121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6F05FE21-E01B-47DB-BA80-68A1A98831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280" y="4397394"/>
            <a:ext cx="3916384" cy="68558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3981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991D277-6E11-4C83-9DD5-47152C32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KLASA AutoDisable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7E1AAE1-C6F5-4508-93B5-9470DC509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Ova klasa isključuje objekt kojemu je dodijeljena kao komponenta nakon određenog vremena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109CD9D2-63D9-419C-A315-77A2BE8D9EA2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00410" y="3207683"/>
            <a:ext cx="2941948" cy="18859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B5B02439-2228-4E1D-B140-D309A92DF7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9772" y="3904909"/>
            <a:ext cx="3532643" cy="49149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6175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26A64B6-176E-456E-A0A2-1B729291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KLASE CollectableItem, MovingObstacle i Trigger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0382AB4-36F4-43A7-A0A2-47FACFBB0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10104380" cy="612086"/>
          </a:xfrm>
        </p:spPr>
        <p:txBody>
          <a:bodyPr>
            <a:normAutofit/>
          </a:bodyPr>
          <a:lstStyle/>
          <a:p>
            <a:r>
              <a:rPr lang="hr-HR" sz="1600" dirty="0"/>
              <a:t>CollectableItem komponentu imaju objekti koji igrač može pokupiti i inače od toga dobiti neku prednost</a:t>
            </a:r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0E76A09F-518C-4317-9BE8-1702AFF2E008}"/>
              </a:ext>
            </a:extLst>
          </p:cNvPr>
          <p:cNvGrpSpPr/>
          <p:nvPr/>
        </p:nvGrpSpPr>
        <p:grpSpPr>
          <a:xfrm>
            <a:off x="4312994" y="2672457"/>
            <a:ext cx="2145242" cy="756543"/>
            <a:chOff x="4312994" y="2672457"/>
            <a:chExt cx="2145242" cy="756543"/>
          </a:xfrm>
        </p:grpSpPr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9A02373F-8E14-44BD-BC2C-D7F3F10F0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2994" y="2672457"/>
              <a:ext cx="738950" cy="7565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5" name="Slika 4">
              <a:extLst>
                <a:ext uri="{FF2B5EF4-FFF2-40B4-BE49-F238E27FC236}">
                  <a16:creationId xmlns:a16="http://schemas.microsoft.com/office/drawing/2014/main" id="{97580D48-F1C6-4446-83C6-3C1BCE5A8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5424" y="2672457"/>
              <a:ext cx="782812" cy="7565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6" name="Rezervirano mjesto sadržaja 2">
            <a:extLst>
              <a:ext uri="{FF2B5EF4-FFF2-40B4-BE49-F238E27FC236}">
                <a16:creationId xmlns:a16="http://schemas.microsoft.com/office/drawing/2014/main" id="{35768100-121B-44DE-98A3-8E91D10E1204}"/>
              </a:ext>
            </a:extLst>
          </p:cNvPr>
          <p:cNvSpPr txBox="1">
            <a:spLocks/>
          </p:cNvSpPr>
          <p:nvPr/>
        </p:nvSpPr>
        <p:spPr>
          <a:xfrm>
            <a:off x="1103312" y="3534942"/>
            <a:ext cx="10104380" cy="799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hr-HR" sz="1600" dirty="0"/>
              <a:t>MovingObstacle je komponenta koju imaju platforme, platforme se cijelo vrijeme gibaju po danim točkama, po tipu mogu biti Smooted i Linear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FBD338F5-ACBB-455B-8932-BB1DAA23A7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2317" y="4200366"/>
            <a:ext cx="1392309" cy="10038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Rezervirano mjesto sadržaja 2">
            <a:extLst>
              <a:ext uri="{FF2B5EF4-FFF2-40B4-BE49-F238E27FC236}">
                <a16:creationId xmlns:a16="http://schemas.microsoft.com/office/drawing/2014/main" id="{823ABFAD-F16D-4EC2-8DD6-5D136197FAD6}"/>
              </a:ext>
            </a:extLst>
          </p:cNvPr>
          <p:cNvSpPr txBox="1">
            <a:spLocks/>
          </p:cNvSpPr>
          <p:nvPr/>
        </p:nvSpPr>
        <p:spPr>
          <a:xfrm>
            <a:off x="1103312" y="5333907"/>
            <a:ext cx="10104380" cy="799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hr-HR" sz="1600" dirty="0"/>
              <a:t>Trigger je komponenta koji imaju nevidljivi i nedodirljivi objekti s kojima se igrač sudara i pri sudaru se dogodi određeni događaj</a:t>
            </a:r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2C8BEF6-A2A0-493E-A3F0-D39EA3CEB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2317" y="5898195"/>
            <a:ext cx="1443683" cy="80716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9049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0FC6D09-CB41-47C2-84BD-F47B9F6A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SCREENSHOT-OVI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F83DA1A1-0BFF-4531-90E6-95582164CB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634" y="1396263"/>
            <a:ext cx="9225055" cy="51890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3F097EAA-F374-467F-BC09-99B3AFD9DE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0987" y="1396263"/>
            <a:ext cx="8319847" cy="51890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3A95D4A9-38FE-4DB6-9D7C-83855571975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0221" y="1396263"/>
            <a:ext cx="8310613" cy="51890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51818F90-5DAE-4A25-98FD-31EF29F3E7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634" y="1396263"/>
            <a:ext cx="9225055" cy="518909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2B4E735B-05E9-461E-869C-C95A9A0278F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633" y="1396262"/>
            <a:ext cx="9225055" cy="518909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Slika 11">
            <a:extLst>
              <a:ext uri="{FF2B5EF4-FFF2-40B4-BE49-F238E27FC236}">
                <a16:creationId xmlns:a16="http://schemas.microsoft.com/office/drawing/2014/main" id="{337010B3-6109-48FA-953D-2F779537D99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632" y="1396262"/>
            <a:ext cx="9225055" cy="518909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1992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D067C1E-79CB-4B05-9979-963684EF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KLASA FPSStats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5D286CC-6862-4C0C-904D-42DEF59EC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Dodijeljena je tekstnom UI objektu i prikazuje FPS (frames per second) igre, vrijednost FPS-a osvježava se dvaput u sekundi.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E7F4CEE8-E598-43B2-84E1-B5141423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194" y="3429000"/>
            <a:ext cx="1754776" cy="56650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8915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85EDDB1-E950-4E8E-8DB2-0C627D4C9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XML Stabla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E646391-04F5-49AB-845A-947B42624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2400" dirty="0"/>
              <a:t>Sadrže podatke koje skripte čitaju i time učitavaju objekte, level-e i postavke igre</a:t>
            </a:r>
          </a:p>
          <a:p>
            <a:r>
              <a:rPr lang="hr-HR" sz="2400" dirty="0"/>
              <a:t>Igra koristi 4 stabla:</a:t>
            </a:r>
          </a:p>
          <a:p>
            <a:pPr lvl="1"/>
            <a:r>
              <a:rPr lang="hr-HR" sz="2000" dirty="0"/>
              <a:t>Stablo level-a</a:t>
            </a:r>
          </a:p>
          <a:p>
            <a:pPr lvl="1"/>
            <a:r>
              <a:rPr lang="hr-HR" sz="2000" dirty="0"/>
              <a:t>Stablo objekta, po tipu, objekti mogu biti dekoracije, prepreke, AI, pomične prepreke, CollectableItem-i i Trigger-i.</a:t>
            </a:r>
          </a:p>
          <a:p>
            <a:pPr lvl="1"/>
            <a:r>
              <a:rPr lang="hr-HR" sz="2000" dirty="0"/>
              <a:t>Stablo postavki</a:t>
            </a:r>
          </a:p>
          <a:p>
            <a:pPr lvl="1"/>
            <a:r>
              <a:rPr lang="hr-HR" sz="2000" dirty="0"/>
              <a:t>Stablo materijala</a:t>
            </a:r>
          </a:p>
        </p:txBody>
      </p:sp>
    </p:spTree>
    <p:extLst>
      <p:ext uri="{BB962C8B-B14F-4D97-AF65-F5344CB8AC3E}">
        <p14:creationId xmlns:p14="http://schemas.microsoft.com/office/powerpoint/2010/main" val="396745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CA760DE-81C6-42C0-BEB6-D98B48C6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3D modeliranje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429649A-01CB-45EC-A728-F95B6533A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U osnovi 3D model se sastoji od 4 djela</a:t>
            </a:r>
          </a:p>
          <a:p>
            <a:pPr marL="0" indent="0">
              <a:buNone/>
            </a:pPr>
            <a:endParaRPr lang="hr-HR" sz="2400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9406E01A-595B-4B1A-B184-1708D2927B47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4200" y="2712353"/>
            <a:ext cx="5943600" cy="32956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5892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2CA6035-0519-43D1-9898-4DABEE5F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NAJČEŠĆE KORIŠTENI ALATI KOD 3D MODELIRANJA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EB07C16-A97C-499E-B56F-C7F7FB043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235" y="2101044"/>
            <a:ext cx="1422690" cy="4583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r-HR" sz="2400" dirty="0"/>
              <a:t>Extrude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0DF8D3F4-A922-4D62-9282-50848639537F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0792" y="2747715"/>
            <a:ext cx="2606214" cy="3457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A4AE0A37-C984-46A7-AF87-35DD4CBC4FE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6452" y="3143094"/>
            <a:ext cx="3938815" cy="25262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24E88186-51A3-4AE4-8A49-1A677658951D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4713" y="3456246"/>
            <a:ext cx="2352675" cy="18999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7" name="Rezervirano mjesto sadržaja 2">
            <a:extLst>
              <a:ext uri="{FF2B5EF4-FFF2-40B4-BE49-F238E27FC236}">
                <a16:creationId xmlns:a16="http://schemas.microsoft.com/office/drawing/2014/main" id="{FE699494-6D84-47A8-A4A8-476DA7EED989}"/>
              </a:ext>
            </a:extLst>
          </p:cNvPr>
          <p:cNvSpPr txBox="1">
            <a:spLocks/>
          </p:cNvSpPr>
          <p:nvPr/>
        </p:nvSpPr>
        <p:spPr>
          <a:xfrm>
            <a:off x="5459194" y="2112434"/>
            <a:ext cx="1641511" cy="447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hr-HR" sz="2400" dirty="0"/>
              <a:t>Subdivide</a:t>
            </a:r>
          </a:p>
        </p:txBody>
      </p:sp>
      <p:sp>
        <p:nvSpPr>
          <p:cNvPr id="8" name="Rezervirano mjesto sadržaja 2">
            <a:extLst>
              <a:ext uri="{FF2B5EF4-FFF2-40B4-BE49-F238E27FC236}">
                <a16:creationId xmlns:a16="http://schemas.microsoft.com/office/drawing/2014/main" id="{0DA94A6C-58B3-4D54-855F-E924F51F8ECF}"/>
              </a:ext>
            </a:extLst>
          </p:cNvPr>
          <p:cNvSpPr txBox="1">
            <a:spLocks/>
          </p:cNvSpPr>
          <p:nvPr/>
        </p:nvSpPr>
        <p:spPr>
          <a:xfrm>
            <a:off x="8584125" y="2112434"/>
            <a:ext cx="2352675" cy="447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hr-HR" sz="2400" dirty="0"/>
              <a:t>Loop Cutting</a:t>
            </a:r>
          </a:p>
        </p:txBody>
      </p:sp>
    </p:spTree>
    <p:extLst>
      <p:ext uri="{BB962C8B-B14F-4D97-AF65-F5344CB8AC3E}">
        <p14:creationId xmlns:p14="http://schemas.microsoft.com/office/powerpoint/2010/main" val="49669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A4B3A54-0858-483E-900D-3AC34BEE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UV MAPA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F9F512E-5544-42A8-92E1-DABFD5190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55213" cy="4195481"/>
          </a:xfrm>
        </p:spPr>
        <p:txBody>
          <a:bodyPr>
            <a:normAutofit/>
          </a:bodyPr>
          <a:lstStyle/>
          <a:p>
            <a:r>
              <a:rPr lang="hr-HR" sz="2400" dirty="0"/>
              <a:t>2D Prikaz 3D modela, po UV mapi na objekt se nanosi tekstura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6A17DF89-97E3-4700-9AD5-1C30420D253B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4782" y="3042687"/>
            <a:ext cx="5943600" cy="26517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8622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6E4B898-626B-40D9-902A-FB815007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ARMATURE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86F30CF-4696-42F3-84F8-420FAD6AD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574779"/>
          </a:xfrm>
        </p:spPr>
        <p:txBody>
          <a:bodyPr>
            <a:normAutofit/>
          </a:bodyPr>
          <a:lstStyle/>
          <a:p>
            <a:r>
              <a:rPr lang="hr-HR" sz="2400" dirty="0"/>
              <a:t>Skupine kostiju koje se dodjeljuju dijelovima modela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7A7B39FC-F3F9-41E2-8C38-9F0307846E14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426" y="3293513"/>
            <a:ext cx="2210637" cy="23602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AEE04780-30A5-483C-ACE7-351B1AB82C53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6446" y="3573663"/>
            <a:ext cx="4672303" cy="17999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310D3F72-5434-49B3-BF8D-6B93DB3AA47D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8526" y="3323807"/>
            <a:ext cx="2786879" cy="22996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6460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F14AF13-EF39-4C54-96AB-C5A6860ED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ANIMIRANJE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67B5E73-F9B6-4BFF-9E2B-E60BF0A89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8946541" cy="4195481"/>
          </a:xfrm>
        </p:spPr>
        <p:txBody>
          <a:bodyPr/>
          <a:lstStyle/>
          <a:p>
            <a:r>
              <a:rPr lang="hr-HR" dirty="0"/>
              <a:t>Animiranje se radi sa keyframe-ovima</a:t>
            </a:r>
          </a:p>
          <a:p>
            <a:r>
              <a:rPr lang="hr-HR" dirty="0"/>
              <a:t>Svaki keyframe sadrži određene informacije o objektu za određeno vrijeme, a za kosti su to pozicija, rotacija i veličina (Scale)</a:t>
            </a:r>
          </a:p>
          <a:p>
            <a:r>
              <a:rPr lang="hr-HR" dirty="0"/>
              <a:t>Za animaciju je potrebno imati najmanje 2 keyframe-a, između njih u vremenu se dešava tranzicija njihovih vrijednosti evaluirana po krivulji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94085DDA-66F7-4BBA-8F3A-1C4BFEE69154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8962" y="3452178"/>
            <a:ext cx="5934075" cy="31051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2035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427BD69-3018-4647-A557-CB6147DB4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712B54D-05A4-4CDB-B32F-E919928DB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Po mom mišljenju Igra je mogla biti bolja, ali nije loša</a:t>
            </a:r>
          </a:p>
          <a:p>
            <a:r>
              <a:rPr lang="hr-HR" sz="2400" dirty="0"/>
              <a:t>Previše vremena je uloženo u programiranje, dok je za izradu 3D modela i efekata koji bi igru učinili zanimljivijom uloženo dosta malo vremena</a:t>
            </a:r>
          </a:p>
        </p:txBody>
      </p:sp>
    </p:spTree>
    <p:extLst>
      <p:ext uri="{BB962C8B-B14F-4D97-AF65-F5344CB8AC3E}">
        <p14:creationId xmlns:p14="http://schemas.microsoft.com/office/powerpoint/2010/main" val="77265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6BC65D5-0351-43BD-8A5A-6DE9DB77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KORIŠTENI ALATI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2F1FDED-CCBE-4B26-9D2B-D89211D1C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hr-HR" sz="2400" dirty="0"/>
              <a:t>Unity Game Engine  </a:t>
            </a:r>
          </a:p>
          <a:p>
            <a:pPr>
              <a:lnSpc>
                <a:spcPct val="200000"/>
              </a:lnSpc>
            </a:pPr>
            <a:r>
              <a:rPr lang="hr-HR" sz="2400" dirty="0"/>
              <a:t>Visual Studio</a:t>
            </a:r>
          </a:p>
          <a:p>
            <a:pPr>
              <a:lnSpc>
                <a:spcPct val="200000"/>
              </a:lnSpc>
            </a:pPr>
            <a:r>
              <a:rPr lang="hr-HR" sz="2400" dirty="0"/>
              <a:t>Blender</a:t>
            </a:r>
          </a:p>
          <a:p>
            <a:pPr>
              <a:lnSpc>
                <a:spcPct val="200000"/>
              </a:lnSpc>
            </a:pPr>
            <a:r>
              <a:rPr lang="hr-HR" sz="2400" dirty="0"/>
              <a:t>Korišteni programski jezici su C# i XML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03CD59DF-E89D-4D33-A261-CAB6BA23CC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1734" y="2214023"/>
            <a:ext cx="713598" cy="694469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88181976-931F-4CE9-B0EC-695F8AEFB3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1734" y="3057769"/>
            <a:ext cx="713598" cy="737861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135560D-536F-4903-9213-86CB1FF1C3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1734" y="3795630"/>
            <a:ext cx="855574" cy="85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1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72637EB-4CA5-4AA1-8CE9-A3CCF039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RAD NA UNITY GAME ENGINE-U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B5930AF-609D-46BB-8ADA-DCDE18262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39596"/>
            <a:ext cx="8946541" cy="436946"/>
          </a:xfrm>
        </p:spPr>
        <p:txBody>
          <a:bodyPr>
            <a:noAutofit/>
          </a:bodyPr>
          <a:lstStyle/>
          <a:p>
            <a:r>
              <a:rPr lang="hr-HR" sz="2400" dirty="0"/>
              <a:t>Rad sa korisničkim sučeljem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03DA435F-326B-470B-B44B-48C5E3BBE64C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6504" y="2290195"/>
            <a:ext cx="7862118" cy="425864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4898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6CBB633-0AB1-4814-A42C-1FDF060E8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PROZOR INSPECTOR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67A0E2C-0F43-4A6D-B0B6-F6FA5459F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Služi za uređivanje objekata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78472E65-2861-49E0-9E11-E248614594D1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554474"/>
            <a:ext cx="2516358" cy="49981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4726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F4AAA65-84F7-454A-908A-F314C787A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PROZORI SCENE I HIERARCHY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04B11DF-DFCD-49CA-9EAA-B110E7E83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Prozor Scene prikazuje izgled scene</a:t>
            </a:r>
          </a:p>
          <a:p>
            <a:r>
              <a:rPr lang="hr-HR" sz="2400" dirty="0"/>
              <a:t>Prozor Hierarchy prikazuje popis svih objekata u sceni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E2666E42-0028-4D0A-8F91-11B5C2AEA204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4616" y="3129529"/>
            <a:ext cx="4713090" cy="3480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5932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62D8CDE-CBE1-47BE-B243-865FDA6D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PROZOR PROJECT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5AF96DE-3E76-4560-8E36-3890295D2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Prikazuje imovinu igre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87C5DCC8-E15A-4BC7-9CB9-E7DA7E2A7805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1333" y="2984541"/>
            <a:ext cx="8169334" cy="2137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2320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B98B477-14AF-4D85-A277-658C6DFF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ANIMACIJE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94CFBED-E6F8-4B0F-886B-BEAA8872D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62075"/>
            <a:ext cx="8946541" cy="4195481"/>
          </a:xfrm>
        </p:spPr>
        <p:txBody>
          <a:bodyPr>
            <a:normAutofit/>
          </a:bodyPr>
          <a:lstStyle/>
          <a:p>
            <a:r>
              <a:rPr lang="hr-HR" sz="2400" dirty="0"/>
              <a:t>Animacije su sačinjene od klipova</a:t>
            </a:r>
          </a:p>
          <a:p>
            <a:r>
              <a:rPr lang="hr-HR" sz="2400" dirty="0"/>
              <a:t>U igri su samo 3 animirana modela: Dino, Ank i ShooterPlant</a:t>
            </a:r>
          </a:p>
          <a:p>
            <a:endParaRPr lang="hr-HR" sz="2400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68BF5AEB-F5BC-4D93-95BD-A27A5323C7E9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0778" y="1514827"/>
            <a:ext cx="2475757" cy="49520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2823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1124</TotalTime>
  <Words>673</Words>
  <Application>Microsoft Office PowerPoint</Application>
  <PresentationFormat>Široki zaslon</PresentationFormat>
  <Paragraphs>104</Paragraphs>
  <Slides>37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37</vt:i4>
      </vt:variant>
    </vt:vector>
  </HeadingPairs>
  <TitlesOfParts>
    <vt:vector size="41" baseType="lpstr">
      <vt:lpstr>Arial</vt:lpstr>
      <vt:lpstr>Century Gothic</vt:lpstr>
      <vt:lpstr>Wingdings 3</vt:lpstr>
      <vt:lpstr>Ion</vt:lpstr>
      <vt:lpstr>Završni rad Videoigra „ZR”</vt:lpstr>
      <vt:lpstr>KRATKI OPIS</vt:lpstr>
      <vt:lpstr>SCREENSHOT-OVI</vt:lpstr>
      <vt:lpstr>KORIŠTENI ALATI</vt:lpstr>
      <vt:lpstr>RAD NA UNITY GAME ENGINE-U</vt:lpstr>
      <vt:lpstr>PROZOR INSPECTOR</vt:lpstr>
      <vt:lpstr>PROZORI SCENE I HIERARCHY</vt:lpstr>
      <vt:lpstr>PROZOR PROJECT</vt:lpstr>
      <vt:lpstr>ANIMACIJE</vt:lpstr>
      <vt:lpstr>ANIMATOR</vt:lpstr>
      <vt:lpstr>PARTICLE SYSTEM</vt:lpstr>
      <vt:lpstr>LOGIČKA POVEZANOST KLASA</vt:lpstr>
      <vt:lpstr>KLASA Scene</vt:lpstr>
      <vt:lpstr>KLASA GameData</vt:lpstr>
      <vt:lpstr>KLASA LevelLoader</vt:lpstr>
      <vt:lpstr>KLASA GameEditor</vt:lpstr>
      <vt:lpstr>KLASA GameEditor</vt:lpstr>
      <vt:lpstr>KLASA GameEditor</vt:lpstr>
      <vt:lpstr>KLASA GameEditor</vt:lpstr>
      <vt:lpstr>KLASA GameEditor</vt:lpstr>
      <vt:lpstr>KLASA GameEditor</vt:lpstr>
      <vt:lpstr>KLASA GameEditor</vt:lpstr>
      <vt:lpstr>KLASE EditorObject, EditorHierarchyItem i EditorObjectItem</vt:lpstr>
      <vt:lpstr>KLASA Player</vt:lpstr>
      <vt:lpstr>KLASA PlayerCamera</vt:lpstr>
      <vt:lpstr>KLASA AI</vt:lpstr>
      <vt:lpstr>KLASA Ammo</vt:lpstr>
      <vt:lpstr>KLASA AutoDisable</vt:lpstr>
      <vt:lpstr>KLASE CollectableItem, MovingObstacle i Trigger</vt:lpstr>
      <vt:lpstr>KLASA FPSStats</vt:lpstr>
      <vt:lpstr>XML Stabla</vt:lpstr>
      <vt:lpstr>3D modeliranje</vt:lpstr>
      <vt:lpstr>NAJČEŠĆE KORIŠTENI ALATI KOD 3D MODELIRANJA</vt:lpstr>
      <vt:lpstr>UV MAPA</vt:lpstr>
      <vt:lpstr>ARMATURE</vt:lpstr>
      <vt:lpstr>ANIMIRANJE</vt:lpstr>
      <vt:lpstr>ZAKLJUČAK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Završni rad Videoigra „ZR”</dc:title>
  <dc:creator>Adam Kolar</dc:creator>
  <cp:lastModifiedBy>Adam Kolar</cp:lastModifiedBy>
  <cp:revision>127</cp:revision>
  <dcterms:created xsi:type="dcterms:W3CDTF">2018-06-02T17:06:29Z</dcterms:created>
  <dcterms:modified xsi:type="dcterms:W3CDTF">2018-06-07T15:38:01Z</dcterms:modified>
</cp:coreProperties>
</file>